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5" r:id="rId3"/>
    <p:sldId id="267" r:id="rId4"/>
    <p:sldId id="262" r:id="rId5"/>
    <p:sldId id="261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25E248-905E-4E79-A330-BD8FAA59CC69}" v="1" dt="2019-04-22T17:37:07.6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IAN" userId="73eb2fb1-b3a4-4e90-80e6-12b1d2e702a9" providerId="ADAL" clId="{4225E248-905E-4E79-A330-BD8FAA59CC69}"/>
    <pc:docChg chg="delSld modSld">
      <pc:chgData name="SMITH, IAN" userId="73eb2fb1-b3a4-4e90-80e6-12b1d2e702a9" providerId="ADAL" clId="{4225E248-905E-4E79-A330-BD8FAA59CC69}" dt="2019-04-22T19:01:35.395" v="1" actId="2696"/>
      <pc:docMkLst>
        <pc:docMk/>
      </pc:docMkLst>
      <pc:sldChg chg="del">
        <pc:chgData name="SMITH, IAN" userId="73eb2fb1-b3a4-4e90-80e6-12b1d2e702a9" providerId="ADAL" clId="{4225E248-905E-4E79-A330-BD8FAA59CC69}" dt="2019-04-22T19:01:35.395" v="1" actId="2696"/>
        <pc:sldMkLst>
          <pc:docMk/>
          <pc:sldMk cId="0" sldId="264"/>
        </pc:sldMkLst>
      </pc:sldChg>
      <pc:sldChg chg="modSp">
        <pc:chgData name="SMITH, IAN" userId="73eb2fb1-b3a4-4e90-80e6-12b1d2e702a9" providerId="ADAL" clId="{4225E248-905E-4E79-A330-BD8FAA59CC69}" dt="2019-04-22T17:37:07.613" v="0"/>
        <pc:sldMkLst>
          <pc:docMk/>
          <pc:sldMk cId="4180308090" sldId="267"/>
        </pc:sldMkLst>
        <pc:spChg chg="mod">
          <ac:chgData name="SMITH, IAN" userId="73eb2fb1-b3a4-4e90-80e6-12b1d2e702a9" providerId="ADAL" clId="{4225E248-905E-4E79-A330-BD8FAA59CC69}" dt="2019-04-22T17:37:07.613" v="0"/>
          <ac:spMkLst>
            <pc:docMk/>
            <pc:sldMk cId="4180308090" sldId="26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0375BC0-C5FD-481F-8EE8-F563A0FC577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A44D6BD-CDF1-4DBF-B466-1C9556005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9wQVIEdKh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ysicsclassroom.com/mmedia/vectors/pap.cf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 I Projectiles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Objects that are given an initial horizontal velocity, then influenced by gravity (alone)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Two Bullets:  </a:t>
            </a:r>
          </a:p>
          <a:p>
            <a:pPr marL="109728" indent="0">
              <a:buNone/>
            </a:pPr>
            <a:r>
              <a:rPr lang="en-US" dirty="0"/>
              <a:t>	*  One fired horizontally</a:t>
            </a:r>
          </a:p>
          <a:p>
            <a:pPr marL="109728" indent="0">
              <a:buNone/>
            </a:pPr>
            <a:r>
              <a:rPr lang="en-US" dirty="0"/>
              <a:t>	*  One dropped at the same instant, from 	    the same height</a:t>
            </a:r>
          </a:p>
          <a:p>
            <a:pPr marL="109728" indent="0">
              <a:buNone/>
            </a:pPr>
            <a:r>
              <a:rPr lang="en-US" dirty="0"/>
              <a:t>Which lands first?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Bullet Shot vs Bullet Dropped</a:t>
            </a:r>
          </a:p>
        </p:txBody>
      </p:sp>
    </p:spTree>
    <p:extLst>
      <p:ext uri="{BB962C8B-B14F-4D97-AF65-F5344CB8AC3E}">
        <p14:creationId xmlns:p14="http://schemas.microsoft.com/office/powerpoint/2010/main" val="409383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Two Bullets:  </a:t>
            </a:r>
          </a:p>
          <a:p>
            <a:pPr marL="109728" indent="0">
              <a:buNone/>
            </a:pPr>
            <a:r>
              <a:rPr lang="en-US" dirty="0"/>
              <a:t>	*  One fired horizontally</a:t>
            </a:r>
          </a:p>
          <a:p>
            <a:pPr marL="109728" indent="0">
              <a:buNone/>
            </a:pPr>
            <a:r>
              <a:rPr lang="en-US" dirty="0"/>
              <a:t>	*  One dropped at the same instant, from 	    the same height</a:t>
            </a:r>
          </a:p>
          <a:p>
            <a:pPr marL="109728" indent="0">
              <a:buNone/>
            </a:pPr>
            <a:r>
              <a:rPr lang="en-US" dirty="0"/>
              <a:t>Which lands first?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>
                <a:hlinkClick r:id="rId2"/>
              </a:rPr>
              <a:t>https://www.youtube.com/watch?v=D9wQVIEdKh8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Bullet Shot vs Bullet Dropped</a:t>
            </a:r>
          </a:p>
        </p:txBody>
      </p:sp>
    </p:spTree>
    <p:extLst>
      <p:ext uri="{BB962C8B-B14F-4D97-AF65-F5344CB8AC3E}">
        <p14:creationId xmlns:p14="http://schemas.microsoft.com/office/powerpoint/2010/main" val="4180308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would a ball dropped from the mast of a moving ship land?  (Assume that the ship’s velocity is constant and air resistance is negligible.)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Ball Dropped from the mast of a moving ship as a projectile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happen to a package dropped from a moving airplane, if air resistance was negligible?</a:t>
            </a:r>
          </a:p>
          <a:p>
            <a:r>
              <a:rPr lang="en-US" dirty="0">
                <a:hlinkClick r:id="rId2"/>
              </a:rPr>
              <a:t>http://www.physicsclassroom.com/mmedia/vectors/pap.cfm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Air Drop as a Projectile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Horizontally launched</a:t>
            </a:r>
          </a:p>
          <a:p>
            <a:r>
              <a:rPr lang="en-US" dirty="0" err="1"/>
              <a:t>v</a:t>
            </a:r>
            <a:r>
              <a:rPr lang="en-US" baseline="-25000" dirty="0" err="1"/>
              <a:t>oy</a:t>
            </a:r>
            <a:r>
              <a:rPr lang="en-US" dirty="0"/>
              <a:t>= 0</a:t>
            </a:r>
          </a:p>
          <a:p>
            <a:r>
              <a:rPr lang="en-US" dirty="0"/>
              <a:t>a</a:t>
            </a:r>
            <a:r>
              <a:rPr lang="en-US" baseline="-25000" dirty="0"/>
              <a:t>x</a:t>
            </a:r>
            <a:r>
              <a:rPr lang="en-US" dirty="0"/>
              <a:t> = 0</a:t>
            </a:r>
          </a:p>
          <a:p>
            <a:r>
              <a:rPr lang="en-US" dirty="0"/>
              <a:t>a</a:t>
            </a:r>
            <a:r>
              <a:rPr lang="en-US" baseline="-25000" dirty="0"/>
              <a:t>y</a:t>
            </a:r>
            <a:r>
              <a:rPr lang="en-US" dirty="0"/>
              <a:t> = 9.8 m/s/s downward (-9.8m/s/s)</a:t>
            </a:r>
          </a:p>
          <a:p>
            <a:r>
              <a:rPr lang="en-US" dirty="0"/>
              <a:t>Trajectory (path) is one side of an upside down parabola</a:t>
            </a:r>
          </a:p>
          <a:p>
            <a:r>
              <a:rPr lang="en-US" dirty="0"/>
              <a:t>Vertical displacement (</a:t>
            </a:r>
            <a:r>
              <a:rPr lang="en-US" dirty="0" err="1">
                <a:latin typeface="Symbol" pitchFamily="18" charset="2"/>
              </a:rPr>
              <a:t>D</a:t>
            </a:r>
            <a:r>
              <a:rPr lang="en-US" dirty="0" err="1"/>
              <a:t>y</a:t>
            </a:r>
            <a:r>
              <a:rPr lang="en-US" dirty="0"/>
              <a:t>) is neg. (downward)</a:t>
            </a:r>
          </a:p>
          <a:p>
            <a:r>
              <a:rPr lang="en-US" dirty="0"/>
              <a:t>Impact velocity is faster than launch velocity, and angle of impact is below the horizon (negative in the Cartesian coordinate plane)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 and Concepts for Type 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5126</TotalTime>
  <Words>190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Lucida Sans Unicode</vt:lpstr>
      <vt:lpstr>Symbol</vt:lpstr>
      <vt:lpstr>Verdana</vt:lpstr>
      <vt:lpstr>Wingdings 2</vt:lpstr>
      <vt:lpstr>Wingdings 3</vt:lpstr>
      <vt:lpstr>Concourse</vt:lpstr>
      <vt:lpstr>Type I Projectiles</vt:lpstr>
      <vt:lpstr>Bullet Shot vs Bullet Dropped</vt:lpstr>
      <vt:lpstr>Bullet Shot vs Bullet Dropped</vt:lpstr>
      <vt:lpstr>Ball Dropped from the mast of a moving ship as a projectile</vt:lpstr>
      <vt:lpstr>Air Drop as a Projectile</vt:lpstr>
      <vt:lpstr>Facts and Concepts for Type I</vt:lpstr>
    </vt:vector>
  </TitlesOfParts>
  <Company>CBSD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 I Projectiles</dc:title>
  <dc:creator>ian smith</dc:creator>
  <cp:lastModifiedBy>SMITH, IAN</cp:lastModifiedBy>
  <cp:revision>104</cp:revision>
  <dcterms:created xsi:type="dcterms:W3CDTF">2009-05-06T12:00:34Z</dcterms:created>
  <dcterms:modified xsi:type="dcterms:W3CDTF">2019-04-22T19:01:42Z</dcterms:modified>
</cp:coreProperties>
</file>